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262ED-D653-4FE9-ADCA-94AB0F415C30}" v="457" dt="2021-04-03T08:06:27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E7E8498-B353-4EE0-B8EC-B60B97DA8528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87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ACA7219F-ECEB-46CA-BBBB-C2D2F127950C}" type="slidenum">
              <a:rPr lang="en-ZA" sz="1400" b="0" strike="noStrike" spc="-1">
                <a:latin typeface="Times New Roman"/>
              </a:rPr>
              <a:t>1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14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A88CE25-016B-4281-94DE-304B68333BC6}" type="slidenum">
              <a:rPr lang="en-ZA" sz="1400" b="0" strike="noStrike" spc="-1">
                <a:latin typeface="Times New Roman"/>
              </a:rPr>
              <a:t>17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17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9ED50FD-E429-4CF1-B25B-D5271FDB2680}" type="slidenum">
              <a:rPr lang="en-ZA" sz="1400" b="0" strike="noStrike" spc="-1">
                <a:latin typeface="Times New Roman"/>
              </a:rPr>
              <a:t>20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20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10712D5-020C-473C-BF1F-1E746A859098}" type="slidenum">
              <a:rPr lang="en-ZA" sz="1400" b="0" strike="noStrike" spc="-1">
                <a:latin typeface="Times New Roman"/>
              </a:rPr>
              <a:t>21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23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E179A1D7-9454-4B35-B2EB-61E6625967B1}" type="slidenum">
              <a:rPr lang="en-ZA" sz="1400" b="0" strike="noStrike" spc="-1">
                <a:latin typeface="Times New Roman"/>
              </a:rPr>
              <a:t>22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26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C97689BF-A7A0-45A4-9CF9-C27849DB557E}" type="slidenum">
              <a:rPr lang="en-ZA" sz="1400" b="0" strike="noStrike" spc="-1">
                <a:latin typeface="Times New Roman"/>
              </a:rPr>
              <a:t>25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</a:tabLst>
            </a:pPr>
            <a:fld id="{DAD41B93-F4F6-4B57-A4ED-E155A266C531}" type="slidenum">
              <a:rPr lang="en-ZA" sz="1400" b="0" strike="noStrike" spc="-1">
                <a:latin typeface="Times New Roman"/>
              </a:rPr>
              <a:t>2</a:t>
            </a:fld>
            <a:endParaRPr lang="en-GB" sz="1400" b="0" strike="noStrike" spc="-1">
              <a:latin typeface="Times New Roman"/>
            </a:endParaRPr>
          </a:p>
        </p:txBody>
      </p:sp>
      <p:sp>
        <p:nvSpPr>
          <p:cNvPr id="18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8000" cy="4811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3E69C4BB-C212-4C9F-9835-539AB5C0B848}" type="slidenum">
              <a:rPr lang="en-ZA" sz="1400" b="0" strike="noStrike" spc="-1">
                <a:latin typeface="Times New Roman"/>
              </a:rPr>
              <a:t>3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96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C5849E3-2E8A-4C91-8043-3CE83CF9FC61}" type="slidenum">
              <a:rPr lang="en-ZA" sz="1400" b="0" strike="noStrike" spc="-1">
                <a:latin typeface="Times New Roman"/>
              </a:rPr>
              <a:t>6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199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665C85A-7A39-44E4-929E-8F7D5AE70CDD}" type="slidenum">
              <a:rPr lang="en-ZA" sz="1400" b="0" strike="noStrike" spc="-1">
                <a:latin typeface="Times New Roman"/>
              </a:rPr>
              <a:t>11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02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3461A3A8-3EB8-4A34-A933-FC520B3B8AD2}" type="slidenum">
              <a:rPr lang="en-ZA" sz="1400" b="0" strike="noStrike" spc="-1">
                <a:latin typeface="Times New Roman"/>
              </a:rPr>
              <a:t>13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05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DD8619B0-8050-4AF4-848F-8E7C045C4622}" type="slidenum">
              <a:rPr lang="en-ZA" sz="1400" b="0" strike="noStrike" spc="-1">
                <a:latin typeface="Times New Roman"/>
              </a:rPr>
              <a:t>14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08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3F39847-8691-476A-9E52-8A69D3015C9E}" type="slidenum">
              <a:rPr lang="en-ZA" sz="1400" b="0" strike="noStrike" spc="-1">
                <a:latin typeface="Times New Roman"/>
              </a:rPr>
              <a:t>15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11" name="TextShape 3"/>
          <p:cNvSpPr txBox="1"/>
          <p:nvPr/>
        </p:nvSpPr>
        <p:spPr>
          <a:xfrm>
            <a:off x="4278240" y="10156680"/>
            <a:ext cx="327960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6775ADF7-B543-4E6B-847A-2B010804D6D7}" type="slidenum">
              <a:rPr lang="en-ZA" sz="1400" b="0" strike="noStrike" spc="-1">
                <a:latin typeface="Times New Roman"/>
              </a:rPr>
              <a:t>16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907236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4128840"/>
            <a:ext cx="907236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5304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560" y="126000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9120" y="126000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412884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560" y="412884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39120" y="412884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260000"/>
            <a:ext cx="9072360" cy="549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907236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72320" y="78840"/>
            <a:ext cx="9135360" cy="364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260000"/>
            <a:ext cx="9072360" cy="549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304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128840"/>
            <a:ext cx="907236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907236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128840"/>
            <a:ext cx="907236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00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15304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571560" y="126000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639120" y="126000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04000" y="412884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571560" y="412884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639120" y="4128840"/>
            <a:ext cx="292104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907236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72320" y="78840"/>
            <a:ext cx="9135360" cy="364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549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3040" y="412884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3040" y="1260000"/>
            <a:ext cx="442728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4128840"/>
            <a:ext cx="9072360" cy="2619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56000" y="2997720"/>
            <a:ext cx="8568000" cy="162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r>
              <a:rPr lang="en-GB" sz="49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pic>
        <p:nvPicPr>
          <p:cNvPr id="7" name="Google Shape;18;p2" descr="C:\WORK\CSAG\Branding\ppt\logo_primary.png"/>
          <p:cNvPicPr/>
          <p:nvPr/>
        </p:nvPicPr>
        <p:blipFill>
          <a:blip r:embed="rId14"/>
          <a:stretch/>
        </p:blipFill>
        <p:spPr>
          <a:xfrm>
            <a:off x="3386520" y="1548720"/>
            <a:ext cx="3071160" cy="124740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472680" y="796680"/>
            <a:ext cx="9135360" cy="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472680" y="6927840"/>
            <a:ext cx="9135360" cy="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Google Shape;21;p2" descr="C:\WORK\CSAG\Branding\ppt\UCT_logo.png"/>
          <p:cNvPicPr/>
          <p:nvPr/>
        </p:nvPicPr>
        <p:blipFill>
          <a:blip r:embed="rId15"/>
          <a:stretch/>
        </p:blipFill>
        <p:spPr>
          <a:xfrm>
            <a:off x="3858840" y="7045560"/>
            <a:ext cx="2453400" cy="356400"/>
          </a:xfrm>
          <a:prstGeom prst="rect">
            <a:avLst/>
          </a:prstGeom>
          <a:ln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72320" y="78840"/>
            <a:ext cx="9135360" cy="7869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r>
              <a:rPr lang="en-GB" sz="40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260000"/>
            <a:ext cx="9072360" cy="5492520"/>
          </a:xfrm>
          <a:prstGeom prst="rect">
            <a:avLst/>
          </a:prstGeom>
        </p:spPr>
        <p:txBody>
          <a:bodyPr lIns="100800" tIns="50400" rIns="100800" bIns="5040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4" name="CustomShape 3"/>
          <p:cNvSpPr/>
          <p:nvPr/>
        </p:nvSpPr>
        <p:spPr>
          <a:xfrm>
            <a:off x="472680" y="864360"/>
            <a:ext cx="9135360" cy="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4"/>
          <p:cNvSpPr/>
          <p:nvPr/>
        </p:nvSpPr>
        <p:spPr>
          <a:xfrm>
            <a:off x="472680" y="6927840"/>
            <a:ext cx="9135360" cy="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" name="Google Shape;27;p3"/>
          <p:cNvPicPr/>
          <p:nvPr/>
        </p:nvPicPr>
        <p:blipFill>
          <a:blip r:embed="rId14"/>
          <a:stretch/>
        </p:blipFill>
        <p:spPr>
          <a:xfrm>
            <a:off x="472320" y="7008480"/>
            <a:ext cx="2075400" cy="262440"/>
          </a:xfrm>
          <a:prstGeom prst="rect">
            <a:avLst/>
          </a:prstGeom>
          <a:ln>
            <a:noFill/>
          </a:ln>
        </p:spPr>
      </p:pic>
      <p:sp>
        <p:nvSpPr>
          <p:cNvPr id="47" name="CustomShape 5"/>
          <p:cNvSpPr/>
          <p:nvPr/>
        </p:nvSpPr>
        <p:spPr>
          <a:xfrm>
            <a:off x="8112960" y="6929640"/>
            <a:ext cx="146736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0" bIns="50400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</a:tabLst>
            </a:pPr>
            <a:r>
              <a:rPr lang="en-ZA" sz="1100" b="0" strike="noStrike" spc="-1">
                <a:solidFill>
                  <a:srgbClr val="6BA4B8"/>
                </a:solidFill>
                <a:latin typeface="Arial"/>
                <a:ea typeface="Arial"/>
              </a:rPr>
              <a:t>www.csag.uct.ac.za</a:t>
            </a:r>
            <a:endParaRPr lang="en-GB" sz="11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756000" y="2997720"/>
            <a:ext cx="8568360" cy="16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1512000" y="4682880"/>
            <a:ext cx="7056000" cy="193176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  <p:pic>
        <p:nvPicPr>
          <p:cNvPr id="92" name="Google Shape;157;p23"/>
          <p:cNvPicPr/>
          <p:nvPr/>
        </p:nvPicPr>
        <p:blipFill>
          <a:blip r:embed="rId5"/>
          <a:stretch/>
        </p:blipFill>
        <p:spPr>
          <a:xfrm>
            <a:off x="35640" y="0"/>
            <a:ext cx="10009080" cy="7506720"/>
          </a:xfrm>
          <a:prstGeom prst="rect">
            <a:avLst/>
          </a:prstGeom>
          <a:ln>
            <a:noFill/>
          </a:ln>
        </p:spPr>
      </p:pic>
      <p:pic>
        <p:nvPicPr>
          <p:cNvPr id="2" name="2021-04-02-22:32:12">
            <a:hlinkClick r:id="" action="ppaction://media"/>
            <a:extLst>
              <a:ext uri="{FF2B5EF4-FFF2-40B4-BE49-F238E27FC236}">
                <a16:creationId xmlns:a16="http://schemas.microsoft.com/office/drawing/2014/main" id="{D0702D45-6B1D-4862-882B-AF74B47E6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562" y="6702230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10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Climate Change: Where are we going?</a:t>
            </a:r>
            <a:endParaRPr lang="en-GB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693000" y="1136880"/>
            <a:ext cx="8694360" cy="157832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7000"/>
          </a:bodyPr>
          <a:lstStyle/>
          <a:p>
            <a:pPr marL="228600" indent="-174625">
              <a:lnSpc>
                <a:spcPct val="90000"/>
              </a:lnSpc>
              <a:buClr>
                <a:srgbClr val="323F4F"/>
              </a:buClr>
              <a:buSzPct val="80000"/>
              <a:buFont typeface="Arial"/>
              <a:buChar char="•"/>
            </a:pPr>
            <a:r>
              <a:rPr lang="en-ZA" sz="2000" b="0" strike="noStrike" spc="-1" dirty="0">
                <a:solidFill>
                  <a:srgbClr val="6BA4B8"/>
                </a:solidFill>
                <a:latin typeface="Arial"/>
                <a:ea typeface="Calibri"/>
                <a:cs typeface="Arial"/>
              </a:rPr>
              <a:t>Greenhouse gas emissions still rising</a:t>
            </a:r>
            <a:endParaRPr lang="en-GB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174625">
              <a:lnSpc>
                <a:spcPct val="90000"/>
              </a:lnSpc>
              <a:spcBef>
                <a:spcPts val="1001"/>
              </a:spcBef>
              <a:buClr>
                <a:srgbClr val="323F4F"/>
              </a:buClr>
              <a:buSzPct val="80000"/>
              <a:buFont typeface="Arial"/>
              <a:buChar char="•"/>
            </a:pPr>
            <a:r>
              <a:rPr lang="en-ZA" sz="2000" b="0" strike="noStrike" spc="-1" dirty="0">
                <a:solidFill>
                  <a:srgbClr val="6BA4B8"/>
                </a:solidFill>
                <a:latin typeface="Arial"/>
                <a:ea typeface="Calibri"/>
                <a:cs typeface="Arial"/>
              </a:rPr>
              <a:t>They will continue to rise - how much? depends on all of us!</a:t>
            </a:r>
            <a:endParaRPr lang="en-GB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174625">
              <a:lnSpc>
                <a:spcPct val="90000"/>
              </a:lnSpc>
              <a:spcBef>
                <a:spcPts val="1001"/>
              </a:spcBef>
              <a:buClr>
                <a:srgbClr val="323F4F"/>
              </a:buClr>
              <a:buSzPct val="80000"/>
              <a:buFont typeface="Arial"/>
              <a:buChar char="•"/>
            </a:pPr>
            <a:r>
              <a:rPr lang="en-ZA" sz="2000" b="0" strike="noStrike" spc="-1" dirty="0">
                <a:solidFill>
                  <a:srgbClr val="6BA4B8"/>
                </a:solidFill>
                <a:latin typeface="Arial"/>
                <a:ea typeface="Calibri"/>
                <a:cs typeface="Arial"/>
              </a:rPr>
              <a:t>Global temperature will continue to increase</a:t>
            </a:r>
            <a:endParaRPr lang="en-GB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174625">
              <a:lnSpc>
                <a:spcPct val="90000"/>
              </a:lnSpc>
              <a:spcBef>
                <a:spcPts val="1001"/>
              </a:spcBef>
              <a:buClr>
                <a:srgbClr val="323F4F"/>
              </a:buClr>
              <a:buSzPct val="80000"/>
              <a:buFont typeface="Arial"/>
              <a:buChar char="•"/>
            </a:pPr>
            <a:r>
              <a:rPr lang="en-ZA" sz="2000" b="0" strike="noStrike" spc="-1" dirty="0">
                <a:solidFill>
                  <a:srgbClr val="6BA4B8"/>
                </a:solidFill>
                <a:latin typeface="Arial"/>
                <a:ea typeface="Calibri"/>
                <a:cs typeface="Arial"/>
              </a:rPr>
              <a:t>Regional and local temperature and other climate variables will follow</a:t>
            </a:r>
            <a:endParaRPr lang="en-GB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1200" b="0" strike="noStrike" spc="-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9" name="Google Shape;224;p32"/>
          <p:cNvPicPr/>
          <p:nvPr/>
        </p:nvPicPr>
        <p:blipFill>
          <a:blip r:embed="rId2"/>
          <a:stretch/>
        </p:blipFill>
        <p:spPr>
          <a:xfrm>
            <a:off x="2611800" y="2896920"/>
            <a:ext cx="7026840" cy="3831120"/>
          </a:xfrm>
          <a:prstGeom prst="rect">
            <a:avLst/>
          </a:prstGeom>
          <a:ln>
            <a:noFill/>
          </a:ln>
        </p:spPr>
      </p:pic>
      <p:sp>
        <p:nvSpPr>
          <p:cNvPr id="120" name="CustomShape 3"/>
          <p:cNvSpPr/>
          <p:nvPr/>
        </p:nvSpPr>
        <p:spPr>
          <a:xfrm>
            <a:off x="284400" y="4774680"/>
            <a:ext cx="2327400" cy="201204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Which future? </a:t>
            </a:r>
            <a:br/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depends on:</a:t>
            </a:r>
            <a:endParaRPr lang="en-GB" sz="1800" b="0" strike="noStrike" spc="-1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policies</a:t>
            </a:r>
            <a:endParaRPr lang="en-GB" sz="1800" b="0" strike="noStrike" spc="-1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technology</a:t>
            </a:r>
            <a:endParaRPr lang="en-GB" sz="1800" b="0" strike="noStrike" spc="-1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our “choices”</a:t>
            </a:r>
            <a:endParaRPr lang="en-GB" sz="1800" b="0" strike="noStrike" spc="-1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now and in near future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 rot="10800000" flipH="1">
            <a:off x="1873080" y="4079520"/>
            <a:ext cx="2748960" cy="886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5"/>
          <p:cNvSpPr/>
          <p:nvPr/>
        </p:nvSpPr>
        <p:spPr>
          <a:xfrm>
            <a:off x="1828800" y="5076720"/>
            <a:ext cx="2371680" cy="2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6"/>
          <p:cNvSpPr/>
          <p:nvPr/>
        </p:nvSpPr>
        <p:spPr>
          <a:xfrm>
            <a:off x="4622400" y="6277320"/>
            <a:ext cx="5000760" cy="646331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Even if we stop emitting immediately - climate will </a:t>
            </a: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continue</a:t>
            </a:r>
            <a:r>
              <a:rPr lang="en-ZA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changing for some time!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24" name="CustomShape 7"/>
          <p:cNvSpPr/>
          <p:nvPr/>
        </p:nvSpPr>
        <p:spPr>
          <a:xfrm rot="10800000">
            <a:off x="3868920" y="5165640"/>
            <a:ext cx="1318680" cy="116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8"/>
          <p:cNvSpPr/>
          <p:nvPr/>
        </p:nvSpPr>
        <p:spPr>
          <a:xfrm rot="10800000" flipH="1">
            <a:off x="5265000" y="4855680"/>
            <a:ext cx="2781720" cy="145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Reduction of emissions - local vs. global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504000" y="1260000"/>
            <a:ext cx="9072360" cy="54925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climate change is global, but it affects every locality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000" b="0" strike="noStrike" spc="-1">
                <a:solidFill>
                  <a:srgbClr val="6BA4B8"/>
                </a:solidFill>
                <a:latin typeface="Calibri"/>
                <a:ea typeface="Calibri"/>
              </a:rPr>
              <a:t>(some more, some less)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local change in emissions has little global effect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000" b="0" strike="noStrike" spc="-1">
                <a:solidFill>
                  <a:srgbClr val="6BA4B8"/>
                </a:solidFill>
                <a:latin typeface="Calibri"/>
                <a:ea typeface="Calibri"/>
              </a:rPr>
              <a:t>also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local change in emissions has little local effect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1900" b="0" strike="noStrike" spc="-1">
                <a:solidFill>
                  <a:srgbClr val="6BA4B8"/>
                </a:solidFill>
                <a:latin typeface="Calibri"/>
                <a:ea typeface="Calibri"/>
              </a:rPr>
              <a:t>but</a:t>
            </a:r>
            <a:endParaRPr lang="en-GB" sz="19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global change in emissions - requires all locations to change! 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3-08:50:15">
            <a:hlinkClick r:id="" action="ppaction://media"/>
            <a:extLst>
              <a:ext uri="{FF2B5EF4-FFF2-40B4-BE49-F238E27FC236}">
                <a16:creationId xmlns:a16="http://schemas.microsoft.com/office/drawing/2014/main" id="{EAA1EB9A-9888-45DB-95D3-4BE13DC0E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39" y="6497767"/>
            <a:ext cx="377144" cy="377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How do we predict future climate?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448560" y="1147320"/>
            <a:ext cx="3463920" cy="14515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ZA" sz="2500" b="0" strike="noStrike" spc="-1">
                <a:solidFill>
                  <a:srgbClr val="6BA4B8"/>
                </a:solidFill>
                <a:latin typeface="Calibri"/>
                <a:ea typeface="Calibri"/>
              </a:rPr>
              <a:t>we use climate models - a specialized computer software</a:t>
            </a:r>
            <a:endParaRPr lang="en-GB" sz="2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endParaRPr lang="en-GB" sz="2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Google Shape;244;p34"/>
          <p:cNvPicPr/>
          <p:nvPr/>
        </p:nvPicPr>
        <p:blipFill>
          <a:blip r:embed="rId4"/>
          <a:stretch/>
        </p:blipFill>
        <p:spPr>
          <a:xfrm>
            <a:off x="5478480" y="2533320"/>
            <a:ext cx="4129200" cy="3116880"/>
          </a:xfrm>
          <a:prstGeom prst="rect">
            <a:avLst/>
          </a:prstGeom>
          <a:ln>
            <a:noFill/>
          </a:ln>
        </p:spPr>
      </p:pic>
      <p:pic>
        <p:nvPicPr>
          <p:cNvPr id="131" name="Google Shape;245;p34" descr="Globe_as_a_grid.jpg"/>
          <p:cNvPicPr/>
          <p:nvPr/>
        </p:nvPicPr>
        <p:blipFill>
          <a:blip r:embed="rId5"/>
          <a:stretch/>
        </p:blipFill>
        <p:spPr>
          <a:xfrm>
            <a:off x="335880" y="2880360"/>
            <a:ext cx="2402280" cy="2422440"/>
          </a:xfrm>
          <a:prstGeom prst="rect">
            <a:avLst/>
          </a:prstGeom>
          <a:ln>
            <a:noFill/>
          </a:ln>
        </p:spPr>
      </p:pic>
      <p:pic>
        <p:nvPicPr>
          <p:cNvPr id="132" name="Google Shape;246;p34" descr="Screen Shot 2013-01-23 at 14.25.23.png"/>
          <p:cNvPicPr/>
          <p:nvPr/>
        </p:nvPicPr>
        <p:blipFill>
          <a:blip r:embed="rId6"/>
          <a:stretch/>
        </p:blipFill>
        <p:spPr>
          <a:xfrm>
            <a:off x="2411593" y="3411339"/>
            <a:ext cx="1887840" cy="1366560"/>
          </a:xfrm>
          <a:prstGeom prst="rect">
            <a:avLst/>
          </a:prstGeom>
          <a:ln>
            <a:noFill/>
          </a:ln>
        </p:spPr>
      </p:pic>
      <p:sp>
        <p:nvSpPr>
          <p:cNvPr id="133" name="CustomShape 3"/>
          <p:cNvSpPr/>
          <p:nvPr/>
        </p:nvSpPr>
        <p:spPr>
          <a:xfrm>
            <a:off x="5974560" y="1154160"/>
            <a:ext cx="3546720" cy="13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tabLst>
                <a:tab pos="0" algn="l"/>
              </a:tabLst>
            </a:pPr>
            <a:r>
              <a:rPr lang="en-ZA" sz="2500" b="0" strike="noStrike" spc="-1">
                <a:solidFill>
                  <a:srgbClr val="6BA4B8"/>
                </a:solidFill>
                <a:latin typeface="Calibri"/>
                <a:ea typeface="Calibri"/>
              </a:rPr>
              <a:t>and consider current and future emissions of greenhouse gases</a:t>
            </a:r>
            <a:endParaRPr lang="en-GB" sz="2500" b="0" strike="noStrike" spc="-1">
              <a:latin typeface="Arial"/>
            </a:endParaRPr>
          </a:p>
        </p:txBody>
      </p:sp>
      <p:sp>
        <p:nvSpPr>
          <p:cNvPr id="134" name="TextShape 4"/>
          <p:cNvSpPr txBox="1"/>
          <p:nvPr/>
        </p:nvSpPr>
        <p:spPr>
          <a:xfrm>
            <a:off x="1666080" y="5850000"/>
            <a:ext cx="6747840" cy="7873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ZA" sz="2500" b="0" strike="noStrike" spc="-1">
                <a:solidFill>
                  <a:srgbClr val="6BA4B8"/>
                </a:solidFill>
                <a:latin typeface="Calibri"/>
                <a:ea typeface="Calibri"/>
              </a:rPr>
              <a:t>to generate (unfortunately </a:t>
            </a:r>
            <a:r>
              <a:rPr lang="en-ZA" sz="2500" b="1" strike="noStrike" spc="-1">
                <a:solidFill>
                  <a:srgbClr val="6BA4B8"/>
                </a:solidFill>
                <a:latin typeface="Calibri"/>
                <a:ea typeface="Calibri"/>
              </a:rPr>
              <a:t>uncertain</a:t>
            </a:r>
            <a:r>
              <a:rPr lang="en-ZA" sz="2500" b="0" strike="noStrike" spc="-1">
                <a:solidFill>
                  <a:srgbClr val="6BA4B8"/>
                </a:solidFill>
                <a:latin typeface="Calibri"/>
                <a:ea typeface="Calibri"/>
              </a:rPr>
              <a:t>) projections</a:t>
            </a:r>
            <a:endParaRPr lang="en-GB" sz="2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endParaRPr lang="en-GB" sz="2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3-08:59:11">
            <a:hlinkClick r:id="" action="ppaction://media"/>
            <a:extLst>
              <a:ext uri="{FF2B5EF4-FFF2-40B4-BE49-F238E27FC236}">
                <a16:creationId xmlns:a16="http://schemas.microsoft.com/office/drawing/2014/main" id="{8232F657-0DDE-42F3-B97E-0BF672032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3" y="6383907"/>
            <a:ext cx="502440" cy="50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So what do the projections say?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504000" y="1260000"/>
            <a:ext cx="9072360" cy="89028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air temperature at Umzinyathi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Google Shape;256;p35"/>
          <p:cNvPicPr/>
          <p:nvPr/>
        </p:nvPicPr>
        <p:blipFill>
          <a:blip r:embed="rId5"/>
          <a:stretch/>
        </p:blipFill>
        <p:spPr>
          <a:xfrm>
            <a:off x="341280" y="2544120"/>
            <a:ext cx="9266400" cy="247068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4090320" y="5409000"/>
            <a:ext cx="2632320" cy="91404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We are here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(average of last 30-years)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7132320" y="5919840"/>
            <a:ext cx="2632320" cy="118836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Light Red: </a:t>
            </a:r>
            <a:br/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Climate Model Average</a:t>
            </a:r>
            <a:br/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Climate Model Range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 rot="10800000">
            <a:off x="8069760" y="3591720"/>
            <a:ext cx="378720" cy="2328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6"/>
          <p:cNvSpPr/>
          <p:nvPr/>
        </p:nvSpPr>
        <p:spPr>
          <a:xfrm>
            <a:off x="1254960" y="6196680"/>
            <a:ext cx="2632320" cy="91404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Dark Red: </a:t>
            </a:r>
            <a:br/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Observed temperature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42" name="CustomShape 7"/>
          <p:cNvSpPr/>
          <p:nvPr/>
        </p:nvSpPr>
        <p:spPr>
          <a:xfrm rot="10800000" flipH="1">
            <a:off x="2570400" y="4533840"/>
            <a:ext cx="376920" cy="1662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8"/>
          <p:cNvSpPr/>
          <p:nvPr/>
        </p:nvSpPr>
        <p:spPr>
          <a:xfrm rot="10800000">
            <a:off x="5166000" y="4356360"/>
            <a:ext cx="240480" cy="1052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2021-04-03-09:03:52">
            <a:hlinkClick r:id="" action="ppaction://media"/>
            <a:extLst>
              <a:ext uri="{FF2B5EF4-FFF2-40B4-BE49-F238E27FC236}">
                <a16:creationId xmlns:a16="http://schemas.microsoft.com/office/drawing/2014/main" id="{F86C4E14-6CA7-4BFA-8A22-F9944324D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81" y="6383983"/>
            <a:ext cx="411315" cy="411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268;p36"/>
          <p:cNvPicPr/>
          <p:nvPr/>
        </p:nvPicPr>
        <p:blipFill>
          <a:blip r:embed="rId5"/>
          <a:stretch/>
        </p:blipFill>
        <p:spPr>
          <a:xfrm>
            <a:off x="313560" y="2256840"/>
            <a:ext cx="9560160" cy="2549160"/>
          </a:xfrm>
          <a:prstGeom prst="rect">
            <a:avLst/>
          </a:prstGeom>
          <a:ln>
            <a:noFill/>
          </a:ln>
        </p:spPr>
      </p:pic>
      <p:sp>
        <p:nvSpPr>
          <p:cNvPr id="145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So what do the projections say?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504000" y="1260000"/>
            <a:ext cx="9072360" cy="89028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Rainfall in Umzinyathi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7132320" y="5919840"/>
            <a:ext cx="2632320" cy="118836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Light Red: </a:t>
            </a:r>
            <a:br/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Climate Model Average</a:t>
            </a:r>
            <a:br/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Climate Model Range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48" name="CustomShape 4"/>
          <p:cNvSpPr/>
          <p:nvPr/>
        </p:nvSpPr>
        <p:spPr>
          <a:xfrm rot="10800000">
            <a:off x="8069760" y="3591720"/>
            <a:ext cx="378720" cy="2328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5"/>
          <p:cNvSpPr/>
          <p:nvPr/>
        </p:nvSpPr>
        <p:spPr>
          <a:xfrm>
            <a:off x="922680" y="5620320"/>
            <a:ext cx="2632320" cy="64044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Dark Red: </a:t>
            </a:r>
            <a:br/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Observed rainfall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50" name="CustomShape 6"/>
          <p:cNvSpPr/>
          <p:nvPr/>
        </p:nvSpPr>
        <p:spPr>
          <a:xfrm rot="10800000" flipH="1">
            <a:off x="2238120" y="3602520"/>
            <a:ext cx="808920" cy="201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2021-04-03-09:07:42">
            <a:hlinkClick r:id="" action="ppaction://media"/>
            <a:extLst>
              <a:ext uri="{FF2B5EF4-FFF2-40B4-BE49-F238E27FC236}">
                <a16:creationId xmlns:a16="http://schemas.microsoft.com/office/drawing/2014/main" id="{76692D27-E1DC-4600-B7CC-7F5D991A5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34" y="6509152"/>
            <a:ext cx="388534" cy="365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472680" y="6386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What about events of concern?</a:t>
            </a:r>
            <a:br/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lightning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504000" y="1784520"/>
            <a:ext cx="9072360" cy="518976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Lightning as a climate risk is not well known, unfortunately - and it requires more research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What we “more or less know” is this: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spcBef>
                <a:spcPts val="360"/>
              </a:spcBef>
              <a:buClr>
                <a:srgbClr val="6BA4B8"/>
              </a:buClr>
              <a:buFont typeface="Arial"/>
              <a:buChar char="-"/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conditions for lightning increase with air humidity and a number of other meteorological variables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6BA4B8"/>
              </a:buClr>
              <a:buFont typeface="Arial"/>
              <a:buChar char="-"/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these increase with air temperature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6BA4B8"/>
              </a:buClr>
              <a:buFont typeface="Arial"/>
              <a:buChar char="-"/>
              <a:tabLst>
                <a:tab pos="0" algn="l"/>
              </a:tabLst>
            </a:pPr>
            <a:r>
              <a:rPr lang="en-ZA" sz="2800" b="0" strike="noStrike" spc="-1">
                <a:solidFill>
                  <a:srgbClr val="6BA4B8"/>
                </a:solidFill>
                <a:latin typeface="Calibri"/>
                <a:ea typeface="Calibri"/>
              </a:rPr>
              <a:t>~40% increase in the number of thunderstorms for every 1ºC warming 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3-09:13:18">
            <a:hlinkClick r:id="" action="ppaction://media"/>
            <a:extLst>
              <a:ext uri="{FF2B5EF4-FFF2-40B4-BE49-F238E27FC236}">
                <a16:creationId xmlns:a16="http://schemas.microsoft.com/office/drawing/2014/main" id="{C483C61A-3DF9-44B8-A960-F28926015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6" y="6383955"/>
            <a:ext cx="434097" cy="445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Lightning projections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504000" y="1033200"/>
            <a:ext cx="9072360" cy="12967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Days with conditions suitable for lightning at Umzinyathi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oogle Shape;289;p38"/>
          <p:cNvPicPr/>
          <p:nvPr/>
        </p:nvPicPr>
        <p:blipFill>
          <a:blip r:embed="rId5"/>
          <a:stretch/>
        </p:blipFill>
        <p:spPr>
          <a:xfrm>
            <a:off x="797040" y="3172426"/>
            <a:ext cx="8486280" cy="2514240"/>
          </a:xfrm>
          <a:prstGeom prst="rect">
            <a:avLst/>
          </a:prstGeom>
          <a:ln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1252857" y="3777221"/>
            <a:ext cx="514296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304920" indent="-30456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tabLst>
                <a:tab pos="0" algn="l"/>
              </a:tabLst>
            </a:pPr>
            <a:r>
              <a:rPr lang="en-ZA" sz="800" b="0" strike="noStrike" spc="-1">
                <a:solidFill>
                  <a:srgbClr val="999999"/>
                </a:solidFill>
                <a:latin typeface="Arial"/>
                <a:ea typeface="Arial"/>
              </a:rPr>
              <a:t>based on relationship between lighting and specific humidity from: Harel, M., &amp; Price, C. (2020). Thunderstorm trends over Africa. </a:t>
            </a:r>
            <a:r>
              <a:rPr lang="en-ZA" sz="800" b="0" i="1" strike="noStrike" spc="-1">
                <a:solidFill>
                  <a:srgbClr val="999999"/>
                </a:solidFill>
                <a:latin typeface="Arial"/>
                <a:ea typeface="Arial"/>
              </a:rPr>
              <a:t>Journal of Climate</a:t>
            </a:r>
            <a:r>
              <a:rPr lang="en-ZA" sz="800" b="0" strike="noStrike" spc="-1">
                <a:solidFill>
                  <a:srgbClr val="999999"/>
                </a:solidFill>
                <a:latin typeface="Arial"/>
                <a:ea typeface="Arial"/>
              </a:rPr>
              <a:t>, </a:t>
            </a:r>
            <a:r>
              <a:rPr lang="en-ZA" sz="800" b="0" i="1" strike="noStrike" spc="-1">
                <a:solidFill>
                  <a:srgbClr val="999999"/>
                </a:solidFill>
                <a:latin typeface="Arial"/>
                <a:ea typeface="Arial"/>
              </a:rPr>
              <a:t>33</a:t>
            </a:r>
            <a:r>
              <a:rPr lang="en-ZA" sz="800" b="0" strike="noStrike" spc="-1">
                <a:solidFill>
                  <a:srgbClr val="999999"/>
                </a:solidFill>
                <a:latin typeface="Arial"/>
                <a:ea typeface="Arial"/>
              </a:rPr>
              <a:t>(7), 2741–2755. https://doi.org/10.1175/JCLI-D-18-0781.1</a:t>
            </a:r>
            <a:endParaRPr lang="en-GB" sz="800" b="0" strike="noStrike" spc="-1">
              <a:latin typeface="Arial"/>
            </a:endParaRPr>
          </a:p>
        </p:txBody>
      </p:sp>
      <p:pic>
        <p:nvPicPr>
          <p:cNvPr id="2" name="2021-04-03-09:22:06">
            <a:hlinkClick r:id="" action="ppaction://media"/>
            <a:extLst>
              <a:ext uri="{FF2B5EF4-FFF2-40B4-BE49-F238E27FC236}">
                <a16:creationId xmlns:a16="http://schemas.microsoft.com/office/drawing/2014/main" id="{8319EF22-C78B-422B-BB88-FCC940C23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15" y="6475016"/>
            <a:ext cx="377144" cy="377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Lightning projections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504000" y="1033200"/>
            <a:ext cx="9072360" cy="12967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Change in lightning in 2100 compared to 2000s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in a model simulation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Google Shape;299;p39"/>
          <p:cNvPicPr/>
          <p:nvPr/>
        </p:nvPicPr>
        <p:blipFill>
          <a:blip r:embed="rId5"/>
          <a:stretch/>
        </p:blipFill>
        <p:spPr>
          <a:xfrm>
            <a:off x="1959120" y="2330640"/>
            <a:ext cx="4419360" cy="4206240"/>
          </a:xfrm>
          <a:prstGeom prst="rect">
            <a:avLst/>
          </a:prstGeom>
          <a:ln>
            <a:noFill/>
          </a:ln>
        </p:spPr>
      </p:pic>
      <p:pic>
        <p:nvPicPr>
          <p:cNvPr id="161" name="Google Shape;300;p39"/>
          <p:cNvPicPr/>
          <p:nvPr/>
        </p:nvPicPr>
        <p:blipFill>
          <a:blip r:embed="rId6"/>
          <a:stretch/>
        </p:blipFill>
        <p:spPr>
          <a:xfrm>
            <a:off x="6630840" y="2726640"/>
            <a:ext cx="923400" cy="2390400"/>
          </a:xfrm>
          <a:prstGeom prst="rect">
            <a:avLst/>
          </a:prstGeom>
          <a:ln>
            <a:noFill/>
          </a:ln>
        </p:spPr>
      </p:pic>
      <p:sp>
        <p:nvSpPr>
          <p:cNvPr id="162" name="CustomShape 3"/>
          <p:cNvSpPr/>
          <p:nvPr/>
        </p:nvSpPr>
        <p:spPr>
          <a:xfrm>
            <a:off x="6863760" y="5890680"/>
            <a:ext cx="2632320" cy="63972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more than 50% change!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 rot="10800000">
            <a:off x="5165640" y="5642280"/>
            <a:ext cx="3014280" cy="24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5"/>
          <p:cNvSpPr/>
          <p:nvPr/>
        </p:nvSpPr>
        <p:spPr>
          <a:xfrm>
            <a:off x="400320" y="6479640"/>
            <a:ext cx="6826680" cy="4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304920" indent="-30456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tabLst>
                <a:tab pos="0" algn="l"/>
              </a:tabLst>
            </a:pPr>
            <a:r>
              <a:rPr lang="en-ZA" sz="800" b="0" strike="noStrike" spc="-1">
                <a:solidFill>
                  <a:srgbClr val="999999"/>
                </a:solidFill>
                <a:latin typeface="Arial"/>
                <a:ea typeface="Arial"/>
              </a:rPr>
              <a:t>Figure from: Finney, D. L., Doherty, R. M., Wild, O., Stevenson, D. S., MacKenzie, I. A., &amp; Blyth, A. M. (2018). A projected decrease in lightning under climate change. Nature Climate Change, 8(3), 210–213. https://doi.org/10.1038/s41558-018-0072-6</a:t>
            </a:r>
            <a:endParaRPr lang="en-GB" sz="800" b="0" strike="noStrike" spc="-1">
              <a:latin typeface="Arial"/>
            </a:endParaRPr>
          </a:p>
        </p:txBody>
      </p:sp>
      <p:pic>
        <p:nvPicPr>
          <p:cNvPr id="2" name="2021-04-03-09:24:17">
            <a:hlinkClick r:id="" action="ppaction://media"/>
            <a:extLst>
              <a:ext uri="{FF2B5EF4-FFF2-40B4-BE49-F238E27FC236}">
                <a16:creationId xmlns:a16="http://schemas.microsoft.com/office/drawing/2014/main" id="{DA341D8A-0393-45DB-BFAE-7E3E7F304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3" y="6213417"/>
            <a:ext cx="365753" cy="331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8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pc="-1">
                <a:solidFill>
                  <a:srgbClr val="6BA4B8"/>
                </a:solidFill>
                <a:latin typeface="Calibri"/>
              </a:rPr>
              <a:t>What about flood?</a:t>
            </a:r>
            <a:endParaRPr lang="en-US"/>
          </a:p>
        </p:txBody>
      </p:sp>
      <p:graphicFrame>
        <p:nvGraphicFramePr>
          <p:cNvPr id="166" name="Table 2"/>
          <p:cNvGraphicFramePr/>
          <p:nvPr/>
        </p:nvGraphicFramePr>
        <p:xfrm>
          <a:off x="782280" y="1432440"/>
          <a:ext cx="8397360" cy="4517469"/>
        </p:xfrm>
        <a:graphic>
          <a:graphicData uri="http://schemas.openxmlformats.org/drawingml/2006/table">
            <a:tbl>
              <a:tblPr/>
              <a:tblGrid>
                <a:gridCol w="19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Weather Element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Influence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73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Precipitation events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901"/>
                        </a:spcBef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high rainfall intensity events may exceed infiltration capacity of soil leading to overland flooding</a:t>
                      </a:r>
                      <a:endParaRPr lang="en-GB" sz="20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901"/>
                        </a:spcBef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generated surface runoff channeled through the river system can lead to river flooding downstream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46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Air Temperature, wind, humidity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Affect evaporation, and subsequently drying of soils, may lead to increase of flooding for some soli types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7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Wet seasons/years 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Very wet seasons lead to saturation of soils and increase likelihood of excess water in high intensity events, leading to flooding. 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2021-04-03-09:26:40">
            <a:hlinkClick r:id="" action="ppaction://media"/>
            <a:extLst>
              <a:ext uri="{FF2B5EF4-FFF2-40B4-BE49-F238E27FC236}">
                <a16:creationId xmlns:a16="http://schemas.microsoft.com/office/drawing/2014/main" id="{C6EF25C5-413C-4D24-AEB7-F7B03EE2E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90" y="6486372"/>
            <a:ext cx="399925" cy="400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8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Non-climatic factors in flood risk</a:t>
            </a:r>
            <a:endParaRPr lang="en-GB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68" name="Table 2"/>
          <p:cNvGraphicFramePr/>
          <p:nvPr/>
        </p:nvGraphicFramePr>
        <p:xfrm>
          <a:off x="782280" y="1432440"/>
          <a:ext cx="8397360" cy="4721292"/>
        </p:xfrm>
        <a:graphic>
          <a:graphicData uri="http://schemas.openxmlformats.org/drawingml/2006/table">
            <a:tbl>
              <a:tblPr/>
              <a:tblGrid>
                <a:gridCol w="19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Factor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Influence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storm drainage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901"/>
                        </a:spcBef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may be under-designed, or poorly maintained - leading to blockage and flooding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land management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deforestation, urbanization in headwaters - lead to loss of surface retention and increased storm runoff leading to local or downstream flooding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7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overgrazing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leads to exposure of soil and loss of surface retention, leading to excess storm runoff and local or downstream flooding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wetland loss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loss of water retention and likely downstream flooding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dam operations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6BA4B8"/>
                          </a:solidFill>
                          <a:latin typeface="Arial"/>
                          <a:ea typeface="Arial"/>
                        </a:rPr>
                        <a:t>dams, when full, lose function of flow regulation, leading to downstream flooding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ZA" sz="2000" b="0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others...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300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6520" marR="56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2021-04-03-09:28:48">
            <a:hlinkClick r:id="" action="ppaction://media"/>
            <a:extLst>
              <a:ext uri="{FF2B5EF4-FFF2-40B4-BE49-F238E27FC236}">
                <a16:creationId xmlns:a16="http://schemas.microsoft.com/office/drawing/2014/main" id="{E4DABE8F-C21A-493B-AA09-26A45DAC5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20" y="6418119"/>
            <a:ext cx="399925" cy="400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756000" y="2997720"/>
            <a:ext cx="8568000" cy="16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3600" b="1" strike="noStrike" spc="-1">
                <a:solidFill>
                  <a:srgbClr val="6BA4B8"/>
                </a:solidFill>
                <a:latin typeface="Calibri"/>
                <a:ea typeface="Calibri"/>
              </a:rPr>
              <a:t>Anthropogenic Climate Change in Umzinyathi District Municipality </a:t>
            </a:r>
            <a:endParaRPr lang="en-GB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1512000" y="4682880"/>
            <a:ext cx="7056000" cy="193140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 anchor="ctr">
            <a:noAutofit/>
          </a:bodyPr>
          <a:lstStyle/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3200" b="0" strike="noStrike" spc="-1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ZA" sz="2200" b="0" strike="noStrike" spc="-1" dirty="0">
                <a:solidFill>
                  <a:srgbClr val="A0C0CD"/>
                </a:solidFill>
                <a:latin typeface="Calibri"/>
                <a:ea typeface="Calibri"/>
              </a:rPr>
              <a:t>Piotr Wolski</a:t>
            </a:r>
            <a:endParaRPr lang="en-GB" sz="221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ZA" sz="2200" spc="-1" dirty="0">
              <a:solidFill>
                <a:srgbClr val="A0C0CD"/>
              </a:solidFill>
              <a:latin typeface="Calibri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ZA" sz="2200" spc="-1" dirty="0">
                <a:solidFill>
                  <a:srgbClr val="A0C0CD"/>
                </a:solidFill>
                <a:latin typeface="Calibri"/>
              </a:rPr>
              <a:t>wolski@csag.uct.ac.za</a:t>
            </a:r>
            <a:endParaRPr lang="en-ZA" sz="2200" b="0" strike="noStrike" spc="-1" dirty="0">
              <a:solidFill>
                <a:srgbClr val="A0C0CD"/>
              </a:solidFill>
              <a:latin typeface="Calibri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2210" spc="-1">
              <a:solidFill>
                <a:srgbClr val="000000"/>
              </a:solidFill>
              <a:latin typeface="Arial"/>
              <a:ea typeface="Calibri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ZA" sz="1700" b="0" strike="noStrike" spc="-1" dirty="0">
                <a:solidFill>
                  <a:srgbClr val="A0C0CD"/>
                </a:solidFill>
                <a:latin typeface="Calibri"/>
                <a:ea typeface="Calibri"/>
              </a:rPr>
              <a:t>Climate System Analysis Group</a:t>
            </a:r>
            <a:endParaRPr lang="en-GB" sz="17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ZA" sz="1700" b="0" strike="noStrike" spc="-1" dirty="0">
                <a:solidFill>
                  <a:srgbClr val="A0C0CD"/>
                </a:solidFill>
                <a:latin typeface="Calibri"/>
                <a:ea typeface="Calibri"/>
              </a:rPr>
              <a:t>University of Cape Town</a:t>
            </a:r>
            <a:endParaRPr lang="en-GB" sz="1700" b="0" strike="noStrike" spc="-1" dirty="0">
              <a:latin typeface="Arial"/>
            </a:endParaRPr>
          </a:p>
        </p:txBody>
      </p:sp>
      <p:pic>
        <p:nvPicPr>
          <p:cNvPr id="2" name="2021-04-02-23:18:06">
            <a:hlinkClick r:id="" action="ppaction://media"/>
            <a:extLst>
              <a:ext uri="{FF2B5EF4-FFF2-40B4-BE49-F238E27FC236}">
                <a16:creationId xmlns:a16="http://schemas.microsoft.com/office/drawing/2014/main" id="{F55FFA84-3EA3-465A-A237-E44121850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43" y="6418119"/>
            <a:ext cx="445487" cy="400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472680" y="9576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ZA" sz="4000" b="1" spc="-1">
                <a:solidFill>
                  <a:srgbClr val="6BA4B8"/>
                </a:solidFill>
                <a:latin typeface="Calibri"/>
                <a:ea typeface="Calibri"/>
              </a:rPr>
              <a:t>Flood and climate change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504000" y="1695960"/>
            <a:ext cx="9072360" cy="518976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300" b="0" strike="noStrike" spc="-1">
                <a:solidFill>
                  <a:srgbClr val="6BA4B8"/>
                </a:solidFill>
                <a:latin typeface="Calibri"/>
                <a:ea typeface="Calibri"/>
              </a:rPr>
              <a:t>Flood as a climate risk is well researched, and dependent almost exclusively on rainfall.</a:t>
            </a:r>
            <a:endParaRPr lang="en-GB" sz="3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3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300" b="0" strike="noStrike" spc="-1">
                <a:solidFill>
                  <a:srgbClr val="6BA4B8"/>
                </a:solidFill>
                <a:latin typeface="Calibri"/>
                <a:ea typeface="Calibri"/>
              </a:rPr>
              <a:t>In general - atmospheric physics indicate that </a:t>
            </a:r>
            <a:r>
              <a:rPr lang="en-ZA" sz="3300" b="1" strike="noStrike" spc="-1">
                <a:solidFill>
                  <a:srgbClr val="6BA4B8"/>
                </a:solidFill>
                <a:latin typeface="Calibri"/>
                <a:ea typeface="Calibri"/>
              </a:rPr>
              <a:t>warming leads to increase in extreme rainfall and thus flooding</a:t>
            </a:r>
            <a:r>
              <a:rPr lang="en-ZA" sz="3300" b="0" strike="noStrike" spc="-1">
                <a:solidFill>
                  <a:srgbClr val="6BA4B8"/>
                </a:solidFill>
                <a:latin typeface="Calibri"/>
                <a:ea typeface="Calibri"/>
              </a:rPr>
              <a:t>.</a:t>
            </a:r>
            <a:endParaRPr lang="en-GB" sz="3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2000" b="0" strike="noStrike" spc="-1">
                <a:solidFill>
                  <a:srgbClr val="6BA4B8"/>
                </a:solidFill>
                <a:latin typeface="Calibri"/>
                <a:ea typeface="Calibri"/>
              </a:rPr>
              <a:t>(warmer air can hold more moisture, and that can be rained more rapidly)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300" b="0" strike="noStrike" spc="-1">
                <a:solidFill>
                  <a:srgbClr val="6BA4B8"/>
                </a:solidFill>
                <a:latin typeface="Calibri"/>
                <a:ea typeface="Calibri"/>
              </a:rPr>
              <a:t>Unfortunately, however, there is a large uncertainty in projecting future rainfall.</a:t>
            </a:r>
            <a:endParaRPr lang="en-GB" sz="3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33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3-09:36:31">
            <a:hlinkClick r:id="" action="ppaction://media"/>
            <a:extLst>
              <a:ext uri="{FF2B5EF4-FFF2-40B4-BE49-F238E27FC236}">
                <a16:creationId xmlns:a16="http://schemas.microsoft.com/office/drawing/2014/main" id="{F8287682-18F7-4C8A-B858-64EEB16F2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90" y="6520527"/>
            <a:ext cx="365753" cy="365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472680" y="9576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What about flood?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Google Shape;329;p43"/>
          <p:cNvPicPr/>
          <p:nvPr/>
        </p:nvPicPr>
        <p:blipFill>
          <a:blip r:embed="rId5"/>
          <a:stretch/>
        </p:blipFill>
        <p:spPr>
          <a:xfrm>
            <a:off x="787320" y="2432160"/>
            <a:ext cx="8505360" cy="2514240"/>
          </a:xfrm>
          <a:prstGeom prst="rect">
            <a:avLst/>
          </a:prstGeom>
          <a:ln>
            <a:noFill/>
          </a:ln>
        </p:spPr>
      </p:pic>
      <p:sp>
        <p:nvSpPr>
          <p:cNvPr id="173" name="TextShape 2"/>
          <p:cNvSpPr txBox="1"/>
          <p:nvPr/>
        </p:nvSpPr>
        <p:spPr>
          <a:xfrm>
            <a:off x="504000" y="1233000"/>
            <a:ext cx="9072360" cy="9061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Intensity of rainfall events at Umzinyathi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4992480" y="5698080"/>
            <a:ext cx="3734280" cy="146268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There is quite some uncertainty, but higher than currently intensities dominate, suggesting higher likelihood of flood 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 rot="10800000">
            <a:off x="6517800" y="4489560"/>
            <a:ext cx="342000" cy="120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5"/>
          <p:cNvSpPr/>
          <p:nvPr/>
        </p:nvSpPr>
        <p:spPr>
          <a:xfrm rot="10800000">
            <a:off x="6728400" y="3735720"/>
            <a:ext cx="131400" cy="196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2021-04-03-09:40:15">
            <a:hlinkClick r:id="" action="ppaction://media"/>
            <a:extLst>
              <a:ext uri="{FF2B5EF4-FFF2-40B4-BE49-F238E27FC236}">
                <a16:creationId xmlns:a16="http://schemas.microsoft.com/office/drawing/2014/main" id="{CA2D8E56-C7E4-4595-976B-EE00882F6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34" y="6429485"/>
            <a:ext cx="434097" cy="411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394920" y="53316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Messages from previous, country-wide climate change assessment: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504000" y="2061720"/>
            <a:ext cx="9072360" cy="342468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1" strike="noStrike" spc="-1">
                <a:solidFill>
                  <a:srgbClr val="6BA4B8"/>
                </a:solidFill>
                <a:latin typeface="Calibri"/>
                <a:ea typeface="Calibri"/>
              </a:rPr>
              <a:t>Extreme</a:t>
            </a: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 rainfall events in summer rainfall region of South Africa show 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spcBef>
                <a:spcPts val="360"/>
              </a:spcBef>
              <a:buClr>
                <a:srgbClr val="6BA4B8"/>
              </a:buClr>
              <a:buFont typeface="Arial"/>
              <a:buChar char="-"/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a tendency towards increasing in frequency annually, 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6BA4B8"/>
              </a:buClr>
              <a:buFont typeface="Arial"/>
              <a:buChar char="-"/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and especially in spring and summer,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6BA4B8"/>
              </a:buClr>
              <a:buFont typeface="Arial"/>
              <a:buChar char="-"/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with a reduction in extremes in autumn.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3-09:42:56">
            <a:hlinkClick r:id="" action="ppaction://media"/>
            <a:extLst>
              <a:ext uri="{FF2B5EF4-FFF2-40B4-BE49-F238E27FC236}">
                <a16:creationId xmlns:a16="http://schemas.microsoft.com/office/drawing/2014/main" id="{3E8826D9-2CAF-454A-9E9F-8F00E81F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58" y="6395349"/>
            <a:ext cx="411315" cy="42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693000" y="1566720"/>
            <a:ext cx="8694360" cy="479592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Summary</a:t>
            </a: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 of initial analyses: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1653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SzPct val="77000"/>
              <a:buFont typeface="Arial"/>
              <a:buChar char="•"/>
              <a:tabLst>
                <a:tab pos="0" algn="l"/>
              </a:tabLst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Rainfall – uncertain, but wetter future seems more likely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1653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SzPct val="77000"/>
              <a:buFont typeface="Arial"/>
              <a:buChar char="•"/>
              <a:tabLst>
                <a:tab pos="0" algn="l"/>
              </a:tabLst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Temperature – warming trend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1653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SzPct val="77000"/>
              <a:buFont typeface="Arial"/>
              <a:buChar char="•"/>
              <a:tabLst>
                <a:tab pos="0" algn="l"/>
              </a:tabLst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Increasing lightning risk into the future highly likely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1653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SzPct val="77000"/>
              <a:buFont typeface="Arial"/>
              <a:buChar char="•"/>
              <a:tabLst>
                <a:tab pos="0" algn="l"/>
              </a:tabLst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also</a:t>
            </a: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, increase in weather drivers of flood is </a:t>
            </a: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likely</a:t>
            </a:r>
            <a:endParaRPr lang="en-GB" sz="2400" spc="-1">
              <a:solidFill>
                <a:srgbClr val="000000"/>
              </a:solidFill>
              <a:latin typeface="DejaVu Sans"/>
              <a:ea typeface="Calibri"/>
            </a:endParaRPr>
          </a:p>
          <a:p>
            <a:pPr marL="685800" lvl="1" indent="-21653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SzPct val="77000"/>
              <a:buFont typeface="Arial"/>
              <a:buChar char="•"/>
              <a:tabLst>
                <a:tab pos="0" algn="l"/>
              </a:tabLst>
            </a:pP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droughts</a:t>
            </a: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 cannot be excluded!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indent="-86995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3970">
              <a:lnSpc>
                <a:spcPct val="90000"/>
              </a:lnSpc>
              <a:spcBef>
                <a:spcPts val="1001"/>
              </a:spcBef>
              <a:buClr>
                <a:srgbClr val="323F4F"/>
              </a:buClr>
              <a:buSzPct val="80000"/>
              <a:tabLst>
                <a:tab pos="0" algn="l"/>
              </a:tabLst>
            </a:pP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Additional analysis that could be done</a:t>
            </a: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: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1653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SzPct val="77000"/>
              <a:buFont typeface="Arial"/>
              <a:buChar char="•"/>
              <a:tabLst>
                <a:tab pos="0" algn="l"/>
              </a:tabLst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development of a locally-specific, comprehensive lightning projections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1653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SzPct val="77000"/>
              <a:buFont typeface="Arial"/>
              <a:buChar char="•"/>
              <a:tabLst>
                <a:tab pos="0" algn="l"/>
              </a:tabLst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evaluation of flood risk with a comprehensive hydrological model, accounting for climatic and non-climatic factor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390600" y="86760"/>
            <a:ext cx="89967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8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Projected changes in </a:t>
            </a:r>
            <a:r>
              <a:rPr lang="en-ZA" sz="4000" b="1" spc="-1">
                <a:solidFill>
                  <a:srgbClr val="6BA4B8"/>
                </a:solidFill>
                <a:latin typeface="Calibri"/>
                <a:ea typeface="Calibri"/>
              </a:rPr>
              <a:t>Umzinyathi weather</a:t>
            </a:r>
            <a:endParaRPr lang="en-GB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2021-04-03-09:50:47">
            <a:hlinkClick r:id="" action="ppaction://media"/>
            <a:extLst>
              <a:ext uri="{FF2B5EF4-FFF2-40B4-BE49-F238E27FC236}">
                <a16:creationId xmlns:a16="http://schemas.microsoft.com/office/drawing/2014/main" id="{80BE0380-327D-4992-A0AB-B768A9C77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96" y="6452293"/>
            <a:ext cx="365753" cy="343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390600" y="86760"/>
            <a:ext cx="900864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10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Implications of Climate Change for Adaptation</a:t>
            </a:r>
            <a:endParaRPr lang="en-GB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394099" y="1388880"/>
            <a:ext cx="7524101" cy="541691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8000"/>
          </a:bodyPr>
          <a:lstStyle/>
          <a:p>
            <a:pPr marL="635">
              <a:lnSpc>
                <a:spcPct val="90000"/>
              </a:lnSpc>
              <a:buClr>
                <a:srgbClr val="323F4F"/>
              </a:buClr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lightning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818515" lvl="1" indent="-377825">
              <a:lnSpc>
                <a:spcPct val="90000"/>
              </a:lnSpc>
              <a:buClr>
                <a:srgbClr val="323F4F"/>
              </a:buClr>
              <a:buFont typeface="Arial"/>
              <a:buChar char="•"/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enhancement of </a:t>
            </a: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behaviours</a:t>
            </a: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 </a:t>
            </a: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that</a:t>
            </a: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 </a:t>
            </a: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avoid exposure</a:t>
            </a: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 to </a:t>
            </a: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lightning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818515" lvl="1" indent="-377825">
              <a:lnSpc>
                <a:spcPct val="90000"/>
              </a:lnSpc>
              <a:buClr>
                <a:srgbClr val="323F4F"/>
              </a:buClr>
              <a:buFont typeface="Arial"/>
              <a:buChar char="•"/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Infrastructural</a:t>
            </a: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 interventions</a:t>
            </a:r>
            <a:r>
              <a:rPr lang="en-ZA" sz="2400" spc="-1">
                <a:solidFill>
                  <a:srgbClr val="6BA4B8"/>
                </a:solidFill>
                <a:latin typeface="Calibri"/>
                <a:ea typeface="Calibri"/>
              </a:rPr>
              <a:t>???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635">
              <a:lnSpc>
                <a:spcPct val="90000"/>
              </a:lnSpc>
              <a:spcBef>
                <a:spcPts val="1001"/>
              </a:spcBef>
              <a:buClr>
                <a:srgbClr val="323F4F"/>
              </a:buClr>
            </a:pPr>
            <a:endParaRPr lang="en-ZA" sz="2400" spc="-1" dirty="0">
              <a:solidFill>
                <a:srgbClr val="6BA4B8"/>
              </a:solidFill>
              <a:latin typeface="Calibri"/>
              <a:ea typeface="Calibri"/>
            </a:endParaRPr>
          </a:p>
          <a:p>
            <a:pPr marL="635">
              <a:lnSpc>
                <a:spcPct val="90000"/>
              </a:lnSpc>
              <a:spcBef>
                <a:spcPts val="1001"/>
              </a:spcBef>
            </a:pP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flood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Font typeface="Arial"/>
              <a:buChar char="•"/>
            </a:pP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storm drainage improvement and maintenance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Font typeface="Arial"/>
              <a:buChar char="•"/>
            </a:pPr>
            <a:r>
              <a:rPr lang="en-ZA" sz="2400" b="0" strike="noStrike" spc="-1">
                <a:solidFill>
                  <a:srgbClr val="6BA4B8"/>
                </a:solidFill>
                <a:latin typeface="Calibri"/>
                <a:ea typeface="Calibri"/>
              </a:rPr>
              <a:t>informed flood-sensitized land management practices, locally and in headwaters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Font typeface="Arial"/>
              <a:buChar char="•"/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wetlands preservation and management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Font typeface="Arial"/>
              <a:buChar char="•"/>
            </a:pPr>
            <a:r>
              <a:rPr lang="en-ZA" sz="24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avoiding construction in floodplains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323F4F"/>
              </a:buClr>
              <a:buFont typeface="Arial"/>
              <a:buChar char="•"/>
              <a:tabLst>
                <a:tab pos="0" algn="l"/>
              </a:tabLst>
            </a:pPr>
            <a:r>
              <a:rPr lang="en-ZA" sz="2400" spc="-1">
                <a:solidFill>
                  <a:srgbClr val="6BA4B8"/>
                </a:solidFill>
                <a:latin typeface="Calibri"/>
              </a:rPr>
              <a:t>Other actions???</a:t>
            </a:r>
            <a:endParaRPr lang="en-ZA" sz="2400" spc="-1" dirty="0">
              <a:solidFill>
                <a:srgbClr val="6BA4B8"/>
              </a:solidFill>
              <a:latin typeface="Calibri"/>
            </a:endParaRPr>
          </a:p>
          <a:p>
            <a:pPr marL="228600" indent="-50165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3-10:01:11">
            <a:hlinkClick r:id="" action="ppaction://media"/>
            <a:extLst>
              <a:ext uri="{FF2B5EF4-FFF2-40B4-BE49-F238E27FC236}">
                <a16:creationId xmlns:a16="http://schemas.microsoft.com/office/drawing/2014/main" id="{B28D2463-4728-45C7-8E1D-8095B243A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09" y="6520527"/>
            <a:ext cx="399925" cy="365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Thank you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504000" y="1260000"/>
            <a:ext cx="9072360" cy="54925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Google Shape;157;p23">
            <a:extLst>
              <a:ext uri="{FF2B5EF4-FFF2-40B4-BE49-F238E27FC236}">
                <a16:creationId xmlns:a16="http://schemas.microsoft.com/office/drawing/2014/main" id="{52D36884-089F-4A9E-9A53-8BB5E28F32C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549309" y="1296806"/>
            <a:ext cx="6831121" cy="5218325"/>
          </a:xfrm>
          <a:prstGeom prst="rect">
            <a:avLst/>
          </a:prstGeom>
          <a:ln>
            <a:noFill/>
          </a:ln>
        </p:spPr>
      </p:pic>
      <p:pic>
        <p:nvPicPr>
          <p:cNvPr id="3" name="2021-04-03-10:05:08">
            <a:hlinkClick r:id="" action="ppaction://media"/>
            <a:extLst>
              <a:ext uri="{FF2B5EF4-FFF2-40B4-BE49-F238E27FC236}">
                <a16:creationId xmlns:a16="http://schemas.microsoft.com/office/drawing/2014/main" id="{E811A4B9-5900-462A-BB0A-1192A9508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90" y="6509152"/>
            <a:ext cx="365753" cy="365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Outline of the presentation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504000" y="1793880"/>
            <a:ext cx="9072360" cy="32695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 marL="457200" indent="-393480">
              <a:lnSpc>
                <a:spcPct val="100000"/>
              </a:lnSpc>
              <a:spcBef>
                <a:spcPts val="360"/>
              </a:spcBef>
              <a:buClr>
                <a:srgbClr val="6BA4B8"/>
              </a:buClr>
              <a:buFont typeface="Arial"/>
              <a:buChar char="•"/>
            </a:pPr>
            <a:r>
              <a:rPr lang="en-ZA" sz="2600" b="0" strike="noStrike" spc="-1">
                <a:solidFill>
                  <a:srgbClr val="6BA4B8"/>
                </a:solidFill>
                <a:latin typeface="Calibri"/>
                <a:ea typeface="Calibri"/>
              </a:rPr>
              <a:t>a bit of background to Anthropogenic Climate Change </a:t>
            </a:r>
            <a:endParaRPr lang="en-GB" sz="2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93480">
              <a:lnSpc>
                <a:spcPct val="100000"/>
              </a:lnSpc>
              <a:spcBef>
                <a:spcPts val="1001"/>
              </a:spcBef>
              <a:buClr>
                <a:srgbClr val="6BA4B8"/>
              </a:buClr>
              <a:buFont typeface="Arial"/>
              <a:buChar char="•"/>
            </a:pPr>
            <a:r>
              <a:rPr lang="en-ZA" sz="2600" b="0" strike="noStrike" spc="-1">
                <a:solidFill>
                  <a:srgbClr val="6BA4B8"/>
                </a:solidFill>
                <a:latin typeface="Calibri"/>
                <a:ea typeface="Calibri"/>
              </a:rPr>
              <a:t>The ways climate change affects </a:t>
            </a:r>
            <a:r>
              <a:rPr lang="en-ZA" sz="2600" b="1" strike="noStrike" spc="-1">
                <a:solidFill>
                  <a:srgbClr val="6BA4B8"/>
                </a:solidFill>
                <a:latin typeface="Calibri"/>
                <a:ea typeface="Calibri"/>
              </a:rPr>
              <a:t>extreme weather-related events</a:t>
            </a:r>
            <a:endParaRPr lang="en-GB" sz="2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93480">
              <a:lnSpc>
                <a:spcPct val="100000"/>
              </a:lnSpc>
              <a:spcBef>
                <a:spcPts val="1001"/>
              </a:spcBef>
              <a:buClr>
                <a:srgbClr val="6BA4B8"/>
              </a:buClr>
              <a:buFont typeface="Arial"/>
              <a:buChar char="•"/>
            </a:pPr>
            <a:r>
              <a:rPr lang="en-ZA" sz="2600" b="0" strike="noStrike" spc="-1">
                <a:solidFill>
                  <a:srgbClr val="6BA4B8"/>
                </a:solidFill>
                <a:latin typeface="Calibri"/>
                <a:ea typeface="Calibri"/>
              </a:rPr>
              <a:t>Preliminary analysis of projected changes in climate for Umzinyathi</a:t>
            </a:r>
            <a:endParaRPr lang="en-GB" sz="2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9348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6BA4B8"/>
              </a:buClr>
              <a:buFont typeface="Arial"/>
              <a:buChar char="•"/>
            </a:pPr>
            <a:r>
              <a:rPr lang="en-ZA" sz="2600" b="0" strike="noStrike" spc="-1">
                <a:solidFill>
                  <a:srgbClr val="6BA4B8"/>
                </a:solidFill>
                <a:latin typeface="Calibri"/>
                <a:ea typeface="Calibri"/>
              </a:rPr>
              <a:t>Implications for weather risk management and response</a:t>
            </a:r>
            <a:endParaRPr lang="en-GB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2-23:18:30">
            <a:hlinkClick r:id="" action="ppaction://media"/>
            <a:extLst>
              <a:ext uri="{FF2B5EF4-FFF2-40B4-BE49-F238E27FC236}">
                <a16:creationId xmlns:a16="http://schemas.microsoft.com/office/drawing/2014/main" id="{5CD5A8CD-8252-4D10-93FF-4F704521B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39" y="6418129"/>
            <a:ext cx="445487" cy="388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8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pc="-1" dirty="0">
                <a:solidFill>
                  <a:srgbClr val="6BA4B8"/>
                </a:solidFill>
                <a:latin typeface="Calibri"/>
              </a:rPr>
              <a:t>Anthropogenic climate change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416880" y="1388880"/>
            <a:ext cx="9027000" cy="1614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78000">
              <a:lnSpc>
                <a:spcPct val="90000"/>
              </a:lnSpc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The debate is over – climate change is real, caused by humankind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Google Shape;179;p26"/>
          <p:cNvPicPr/>
          <p:nvPr/>
        </p:nvPicPr>
        <p:blipFill>
          <a:blip r:embed="rId4"/>
          <a:stretch/>
        </p:blipFill>
        <p:spPr>
          <a:xfrm>
            <a:off x="1997640" y="3218400"/>
            <a:ext cx="5711040" cy="3509280"/>
          </a:xfrm>
          <a:prstGeom prst="rect">
            <a:avLst/>
          </a:prstGeom>
          <a:ln>
            <a:noFill/>
          </a:ln>
        </p:spPr>
      </p:pic>
      <p:sp>
        <p:nvSpPr>
          <p:cNvPr id="100" name="CustomShape 3"/>
          <p:cNvSpPr/>
          <p:nvPr/>
        </p:nvSpPr>
        <p:spPr>
          <a:xfrm>
            <a:off x="3367440" y="2633040"/>
            <a:ext cx="3125520" cy="82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ZA" sz="2100" b="1" strike="noStrike" spc="-1">
                <a:solidFill>
                  <a:srgbClr val="666666"/>
                </a:solidFill>
                <a:latin typeface="Calibri"/>
                <a:ea typeface="Calibri"/>
              </a:rPr>
              <a:t>Carbon dioxide emissions</a:t>
            </a:r>
            <a:endParaRPr lang="en-GB" sz="2100" b="0" strike="noStrike" spc="-1">
              <a:latin typeface="Arial"/>
            </a:endParaRPr>
          </a:p>
        </p:txBody>
      </p:sp>
      <p:pic>
        <p:nvPicPr>
          <p:cNvPr id="2" name="2021-04-02-23:52:29">
            <a:hlinkClick r:id="" action="ppaction://media"/>
            <a:extLst>
              <a:ext uri="{FF2B5EF4-FFF2-40B4-BE49-F238E27FC236}">
                <a16:creationId xmlns:a16="http://schemas.microsoft.com/office/drawing/2014/main" id="{A2D735EB-5133-42E3-A8B5-D83A0B8B8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34" y="6463564"/>
            <a:ext cx="491049" cy="468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10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Climate Change: Where are we now?</a:t>
            </a:r>
            <a:endParaRPr lang="en-GB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16880" y="1388880"/>
            <a:ext cx="7501320" cy="1703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183240">
              <a:lnSpc>
                <a:spcPct val="70000"/>
              </a:lnSpc>
              <a:buClr>
                <a:srgbClr val="323F4F"/>
              </a:buClr>
              <a:buFont typeface="Arial"/>
              <a:buChar char="•"/>
            </a:pPr>
            <a:r>
              <a:rPr lang="en-ZA" sz="2480" b="0" strike="noStrike" spc="-1">
                <a:solidFill>
                  <a:srgbClr val="6BA4B8"/>
                </a:solidFill>
                <a:latin typeface="Calibri"/>
                <a:ea typeface="Calibri"/>
              </a:rPr>
              <a:t>Global mean temperature risen by 1.2 °C since 1900</a:t>
            </a:r>
            <a:endParaRPr lang="en-GB" sz="248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183240">
              <a:lnSpc>
                <a:spcPct val="70000"/>
              </a:lnSpc>
              <a:spcBef>
                <a:spcPts val="1001"/>
              </a:spcBef>
              <a:buClr>
                <a:srgbClr val="323F4F"/>
              </a:buClr>
              <a:buFont typeface="Arial"/>
              <a:buChar char="•"/>
            </a:pPr>
            <a:r>
              <a:rPr lang="en-ZA" sz="2480" b="0" strike="noStrike" spc="-1">
                <a:solidFill>
                  <a:srgbClr val="6BA4B8"/>
                </a:solidFill>
                <a:latin typeface="Calibri"/>
                <a:ea typeface="Calibri"/>
              </a:rPr>
              <a:t>Warmest period for last 10,000 years</a:t>
            </a:r>
            <a:endParaRPr lang="en-GB" sz="248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183240">
              <a:lnSpc>
                <a:spcPct val="70000"/>
              </a:lnSpc>
              <a:spcBef>
                <a:spcPts val="1001"/>
              </a:spcBef>
              <a:buClr>
                <a:srgbClr val="323F4F"/>
              </a:buClr>
              <a:buFont typeface="Arial"/>
              <a:buChar char="•"/>
            </a:pPr>
            <a:r>
              <a:rPr lang="en-ZA" sz="2480" b="0" strike="noStrike" spc="-1">
                <a:solidFill>
                  <a:srgbClr val="6BA4B8"/>
                </a:solidFill>
                <a:latin typeface="Calibri"/>
                <a:ea typeface="Calibri"/>
              </a:rPr>
              <a:t>Most of this warming since 1970s and accelerating</a:t>
            </a:r>
            <a:endParaRPr lang="en-GB" sz="248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48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50400">
              <a:lnSpc>
                <a:spcPct val="7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48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48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Google Shape;187;p27"/>
          <p:cNvPicPr/>
          <p:nvPr/>
        </p:nvPicPr>
        <p:blipFill>
          <a:blip r:embed="rId4"/>
          <a:stretch/>
        </p:blipFill>
        <p:spPr>
          <a:xfrm>
            <a:off x="1078920" y="2733120"/>
            <a:ext cx="7223040" cy="4096800"/>
          </a:xfrm>
          <a:prstGeom prst="rect">
            <a:avLst/>
          </a:prstGeom>
          <a:ln>
            <a:noFill/>
          </a:ln>
        </p:spPr>
      </p:pic>
      <p:pic>
        <p:nvPicPr>
          <p:cNvPr id="2" name="2021-04-02-23:56:57">
            <a:hlinkClick r:id="" action="ppaction://media"/>
            <a:extLst>
              <a:ext uri="{FF2B5EF4-FFF2-40B4-BE49-F238E27FC236}">
                <a16:creationId xmlns:a16="http://schemas.microsoft.com/office/drawing/2014/main" id="{7CED41EB-9C38-48C2-9158-2DCB26065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34" y="6349847"/>
            <a:ext cx="468268" cy="42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72320" y="78840"/>
            <a:ext cx="9135360" cy="78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ZA" sz="4000" b="1" strike="noStrike" spc="-1">
                <a:solidFill>
                  <a:srgbClr val="6BA4B8"/>
                </a:solidFill>
                <a:latin typeface="Calibri"/>
                <a:ea typeface="Calibri"/>
              </a:rPr>
              <a:t>Global climate change?</a:t>
            </a:r>
            <a:endParaRPr lang="en-GB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504000" y="1260000"/>
            <a:ext cx="9072360" cy="5492520"/>
          </a:xfrm>
          <a:prstGeom prst="rect">
            <a:avLst/>
          </a:prstGeom>
          <a:noFill/>
          <a:ln>
            <a:noFill/>
          </a:ln>
        </p:spPr>
        <p:txBody>
          <a:bodyPr lIns="100800" tIns="50400" rIns="100800" bIns="504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Climate change is global, but manifests locally: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Google Shape;195;p28"/>
          <p:cNvPicPr/>
          <p:nvPr/>
        </p:nvPicPr>
        <p:blipFill>
          <a:blip r:embed="rId5"/>
          <a:stretch/>
        </p:blipFill>
        <p:spPr>
          <a:xfrm>
            <a:off x="698760" y="2854080"/>
            <a:ext cx="8572320" cy="3809520"/>
          </a:xfrm>
          <a:prstGeom prst="rect">
            <a:avLst/>
          </a:prstGeom>
          <a:ln>
            <a:noFill/>
          </a:ln>
        </p:spPr>
      </p:pic>
      <p:sp>
        <p:nvSpPr>
          <p:cNvPr id="107" name="CustomShape 3"/>
          <p:cNvSpPr/>
          <p:nvPr/>
        </p:nvSpPr>
        <p:spPr>
          <a:xfrm>
            <a:off x="2693520" y="2214000"/>
            <a:ext cx="4582800" cy="63972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marL="457200">
              <a:lnSpc>
                <a:spcPct val="100000"/>
              </a:lnSpc>
              <a:tabLst>
                <a:tab pos="0" algn="l"/>
              </a:tabLst>
            </a:pPr>
            <a:r>
              <a:rPr lang="en-ZA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example: declining rainfall in Cape Town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3" name="2021-04-03-00:11:26">
            <a:hlinkClick r:id="" action="ppaction://media"/>
            <a:extLst>
              <a:ext uri="{FF2B5EF4-FFF2-40B4-BE49-F238E27FC236}">
                <a16:creationId xmlns:a16="http://schemas.microsoft.com/office/drawing/2014/main" id="{05AD6C8B-4B5A-49BD-BEE6-D64FA2CA0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3" y="6463612"/>
            <a:ext cx="445487" cy="411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8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Climate change and climate risk</a:t>
            </a:r>
            <a:endParaRPr lang="en-GB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758880" y="1642680"/>
            <a:ext cx="8694360" cy="4449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3000"/>
          </a:bodyPr>
          <a:lstStyle/>
          <a:p>
            <a:pPr marL="378000">
              <a:lnSpc>
                <a:spcPct val="90000"/>
              </a:lnSpc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Climate change alters the likelihood of </a:t>
            </a:r>
            <a:r>
              <a:rPr lang="en-ZA" sz="3500" b="1" strike="noStrike" spc="-1">
                <a:solidFill>
                  <a:srgbClr val="6BA4B8"/>
                </a:solidFill>
                <a:latin typeface="Calibri"/>
                <a:ea typeface="Calibri"/>
              </a:rPr>
              <a:t>destructive weather 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50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90000"/>
              </a:lnSpc>
              <a:spcBef>
                <a:spcPts val="1001"/>
              </a:spcBef>
              <a:buClr>
                <a:srgbClr val="6BA4B8"/>
              </a:buClr>
              <a:buFont typeface="Arial"/>
              <a:buChar char="•"/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No climate change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42720">
              <a:lnSpc>
                <a:spcPct val="90000"/>
              </a:lnSpc>
              <a:buClr>
                <a:srgbClr val="6BA4B8"/>
              </a:buClr>
              <a:buFont typeface="Arial"/>
              <a:buChar char="–"/>
              <a:tabLst>
                <a:tab pos="0" algn="l"/>
              </a:tabLst>
            </a:pPr>
            <a:r>
              <a:rPr lang="en-ZA" sz="3100" b="0" strike="noStrike" spc="-1">
                <a:solidFill>
                  <a:srgbClr val="6BA4B8"/>
                </a:solidFill>
                <a:latin typeface="Calibri"/>
                <a:ea typeface="Calibri"/>
              </a:rPr>
              <a:t>Equal chance of any number</a:t>
            </a:r>
            <a:endParaRPr lang="en-GB" sz="3100" b="0" strike="noStrike" spc="-1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31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90000"/>
              </a:lnSpc>
              <a:spcBef>
                <a:spcPts val="1001"/>
              </a:spcBef>
              <a:buClr>
                <a:srgbClr val="6BA4B8"/>
              </a:buClr>
              <a:buFont typeface="Arial"/>
              <a:buChar char="•"/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Climate change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42720">
              <a:lnSpc>
                <a:spcPct val="90000"/>
              </a:lnSpc>
              <a:buClr>
                <a:srgbClr val="6BA4B8"/>
              </a:buClr>
              <a:buFont typeface="Arial"/>
              <a:buChar char="–"/>
              <a:tabLst>
                <a:tab pos="0" algn="l"/>
              </a:tabLst>
            </a:pPr>
            <a:r>
              <a:rPr lang="en-ZA" sz="3100" b="0" strike="noStrike" spc="-1">
                <a:solidFill>
                  <a:srgbClr val="6BA4B8"/>
                </a:solidFill>
                <a:latin typeface="Calibri"/>
                <a:ea typeface="Calibri"/>
              </a:rPr>
              <a:t>Dice become loaded</a:t>
            </a:r>
            <a:endParaRPr lang="en-GB" sz="31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42720">
              <a:lnSpc>
                <a:spcPct val="90000"/>
              </a:lnSpc>
              <a:buClr>
                <a:srgbClr val="6BA4B8"/>
              </a:buClr>
              <a:buFont typeface="Arial"/>
              <a:buChar char="–"/>
              <a:tabLst>
                <a:tab pos="0" algn="l"/>
              </a:tabLst>
            </a:pPr>
            <a:r>
              <a:rPr lang="en-ZA" sz="3100" b="0" strike="noStrike" spc="-1">
                <a:solidFill>
                  <a:srgbClr val="6BA4B8"/>
                </a:solidFill>
                <a:latin typeface="Calibri"/>
                <a:ea typeface="Calibri"/>
              </a:rPr>
              <a:t>Greater chance of higher numbers</a:t>
            </a:r>
            <a:endParaRPr lang="en-GB" sz="3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Google Shape;203;p29" descr="POW: Dice Running Total"/>
          <p:cNvPicPr/>
          <p:nvPr/>
        </p:nvPicPr>
        <p:blipFill>
          <a:blip r:embed="rId4"/>
          <a:stretch/>
        </p:blipFill>
        <p:spPr>
          <a:xfrm>
            <a:off x="6634080" y="2573280"/>
            <a:ext cx="2819160" cy="2291400"/>
          </a:xfrm>
          <a:prstGeom prst="rect">
            <a:avLst/>
          </a:prstGeom>
          <a:ln>
            <a:noFill/>
          </a:ln>
        </p:spPr>
      </p:pic>
      <p:pic>
        <p:nvPicPr>
          <p:cNvPr id="2" name="2021-04-03-00:20:03">
            <a:hlinkClick r:id="" action="ppaction://media"/>
            <a:extLst>
              <a:ext uri="{FF2B5EF4-FFF2-40B4-BE49-F238E27FC236}">
                <a16:creationId xmlns:a16="http://schemas.microsoft.com/office/drawing/2014/main" id="{A666B452-E3F2-45B1-B348-E3C464251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01" y="6418100"/>
            <a:ext cx="445487" cy="42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85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Climate change and climate risk</a:t>
            </a:r>
            <a:endParaRPr lang="en-GB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736920" y="1653840"/>
            <a:ext cx="5725080" cy="491602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377825">
              <a:lnSpc>
                <a:spcPct val="90000"/>
              </a:lnSpc>
              <a:tabLst>
                <a:tab pos="0" algn="l"/>
              </a:tabLst>
            </a:pP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Climate change alters the likelihood of weather conditions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50165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25120">
              <a:lnSpc>
                <a:spcPct val="90000"/>
              </a:lnSpc>
              <a:spcBef>
                <a:spcPts val="1001"/>
              </a:spcBef>
              <a:buClr>
                <a:srgbClr val="6BA4B8"/>
              </a:buClr>
              <a:buSzPct val="51000"/>
              <a:buFont typeface="Arial"/>
              <a:buChar char="•"/>
              <a:tabLst>
                <a:tab pos="0" algn="l"/>
              </a:tabLst>
            </a:pP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No climate change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lvl="1" indent="-325120">
              <a:lnSpc>
                <a:spcPct val="90000"/>
              </a:lnSpc>
              <a:buClr>
                <a:srgbClr val="6BA4B8"/>
              </a:buClr>
              <a:buSzPct val="58000"/>
              <a:buFont typeface="Arial"/>
              <a:buChar char="–"/>
              <a:tabLst>
                <a:tab pos="0" algn="l"/>
              </a:tabLst>
            </a:pP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extreme events</a:t>
            </a:r>
            <a:r>
              <a:rPr lang="en-ZA" spc="-1" dirty="0">
                <a:solidFill>
                  <a:srgbClr val="6BA4B8"/>
                </a:solidFill>
                <a:latin typeface="Calibri"/>
                <a:ea typeface="Calibri"/>
              </a:rPr>
              <a:t> </a:t>
            </a: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 - floods, storms, droughts - happen once in a time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25120">
              <a:lnSpc>
                <a:spcPct val="90000"/>
              </a:lnSpc>
              <a:spcBef>
                <a:spcPts val="1001"/>
              </a:spcBef>
              <a:buClr>
                <a:srgbClr val="6BA4B8"/>
              </a:buClr>
              <a:buSzPct val="51000"/>
              <a:buFont typeface="Arial"/>
              <a:buChar char="•"/>
              <a:tabLst>
                <a:tab pos="0" algn="l"/>
              </a:tabLst>
            </a:pP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Climate change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lvl="1" indent="-325120">
              <a:lnSpc>
                <a:spcPct val="90000"/>
              </a:lnSpc>
              <a:buClr>
                <a:srgbClr val="6BA4B8"/>
              </a:buClr>
              <a:buSzPct val="58000"/>
              <a:buFont typeface="Arial"/>
              <a:buChar char="–"/>
              <a:tabLst>
                <a:tab pos="0" algn="l"/>
              </a:tabLst>
            </a:pP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events still happen once in a time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lvl="1" indent="-325120">
              <a:lnSpc>
                <a:spcPct val="90000"/>
              </a:lnSpc>
              <a:buClr>
                <a:srgbClr val="6BA4B8"/>
              </a:buClr>
              <a:buSzPct val="58000"/>
              <a:buFont typeface="Arial"/>
              <a:buChar char="–"/>
              <a:tabLst>
                <a:tab pos="0" algn="l"/>
              </a:tabLst>
            </a:pP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but slightly </a:t>
            </a:r>
            <a:r>
              <a:rPr lang="en-ZA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more frequently</a:t>
            </a:r>
            <a:r>
              <a:rPr lang="en-ZA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, and with slightly </a:t>
            </a:r>
            <a:r>
              <a:rPr lang="en-ZA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higher intensity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Google Shape;210;p30"/>
          <p:cNvPicPr/>
          <p:nvPr/>
        </p:nvPicPr>
        <p:blipFill>
          <a:blip r:embed="rId4"/>
          <a:stretch/>
        </p:blipFill>
        <p:spPr>
          <a:xfrm>
            <a:off x="6543360" y="1992240"/>
            <a:ext cx="3403800" cy="1734840"/>
          </a:xfrm>
          <a:prstGeom prst="rect">
            <a:avLst/>
          </a:prstGeom>
          <a:ln>
            <a:noFill/>
          </a:ln>
        </p:spPr>
      </p:pic>
      <p:pic>
        <p:nvPicPr>
          <p:cNvPr id="114" name="Google Shape;211;p30"/>
          <p:cNvPicPr/>
          <p:nvPr/>
        </p:nvPicPr>
        <p:blipFill>
          <a:blip r:embed="rId5"/>
          <a:stretch/>
        </p:blipFill>
        <p:spPr>
          <a:xfrm>
            <a:off x="6802920" y="4297320"/>
            <a:ext cx="2885040" cy="2163600"/>
          </a:xfrm>
          <a:prstGeom prst="rect">
            <a:avLst/>
          </a:prstGeom>
          <a:ln>
            <a:noFill/>
          </a:ln>
        </p:spPr>
      </p:pic>
      <p:pic>
        <p:nvPicPr>
          <p:cNvPr id="2" name="2021-04-03-00:22:47">
            <a:hlinkClick r:id="" action="ppaction://media"/>
            <a:extLst>
              <a:ext uri="{FF2B5EF4-FFF2-40B4-BE49-F238E27FC236}">
                <a16:creationId xmlns:a16="http://schemas.microsoft.com/office/drawing/2014/main" id="{C87DD474-37CD-4FD5-A52F-E8E0CBDA4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77" y="6463650"/>
            <a:ext cx="399925" cy="365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390600" y="86760"/>
            <a:ext cx="7553160" cy="867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10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ZA" sz="4000" b="1" strike="noStrike" spc="-1" dirty="0">
                <a:solidFill>
                  <a:srgbClr val="6BA4B8"/>
                </a:solidFill>
                <a:latin typeface="Calibri"/>
                <a:ea typeface="Calibri"/>
              </a:rPr>
              <a:t>Climate Change: Where are we now?</a:t>
            </a:r>
            <a:endParaRPr lang="en-GB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416880" y="1388880"/>
            <a:ext cx="9027000" cy="48294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87500" lnSpcReduction="10000"/>
          </a:bodyPr>
          <a:lstStyle/>
          <a:p>
            <a:pPr marL="377825"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ZA" sz="3500" b="0" strike="noStrike" spc="-1">
                <a:solidFill>
                  <a:srgbClr val="6BA4B8"/>
                </a:solidFill>
                <a:latin typeface="Calibri"/>
                <a:ea typeface="Calibri"/>
              </a:rPr>
              <a:t>Climate has changed already, and we are experiencing impacts already!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377825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377825"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ZA" sz="2650" spc="-1">
                <a:solidFill>
                  <a:srgbClr val="6BA4B8"/>
                </a:solidFill>
                <a:latin typeface="Calibri"/>
                <a:ea typeface="Calibri"/>
              </a:rPr>
              <a:t>The remaining question </a:t>
            </a:r>
            <a:r>
              <a:rPr lang="en-ZA" sz="2650" b="0" strike="noStrike" spc="-1">
                <a:solidFill>
                  <a:srgbClr val="6BA4B8"/>
                </a:solidFill>
                <a:latin typeface="Calibri"/>
                <a:ea typeface="Calibri"/>
              </a:rPr>
              <a:t>is:</a:t>
            </a:r>
            <a:r>
              <a:rPr lang="en-ZA" sz="2650" spc="-1">
                <a:solidFill>
                  <a:srgbClr val="6BA4B8"/>
                </a:solidFill>
                <a:latin typeface="Calibri"/>
                <a:ea typeface="Calibri"/>
              </a:rPr>
              <a:t> </a:t>
            </a:r>
            <a:endParaRPr lang="en-GB" sz="2680" b="0" strike="noStrike" spc="-1">
              <a:solidFill>
                <a:srgbClr val="000000"/>
              </a:solidFill>
              <a:latin typeface="Arial"/>
            </a:endParaRPr>
          </a:p>
          <a:p>
            <a:pPr marL="377825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680" b="0" strike="noStrike" spc="-1">
              <a:solidFill>
                <a:srgbClr val="000000"/>
              </a:solidFill>
              <a:latin typeface="Arial"/>
            </a:endParaRPr>
          </a:p>
          <a:p>
            <a:pPr marL="377825"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ZA" sz="35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how much will climate still change?</a:t>
            </a:r>
            <a:endParaRPr lang="en-GB" sz="3500" b="0" strike="noStrike" spc="-1" dirty="0">
              <a:solidFill>
                <a:srgbClr val="000000"/>
              </a:solidFill>
              <a:latin typeface="Arial"/>
            </a:endParaRPr>
          </a:p>
          <a:p>
            <a:pPr marL="377825"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  <a:p>
            <a:pPr marL="377825"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ZA" sz="2600" b="0" strike="noStrike" spc="-1" dirty="0">
                <a:solidFill>
                  <a:srgbClr val="6BA4B8"/>
                </a:solidFill>
                <a:latin typeface="Calibri"/>
                <a:ea typeface="Calibri"/>
              </a:rPr>
              <a:t>and</a:t>
            </a:r>
            <a:endParaRPr lang="en-GB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77825"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600" b="0" strike="noStrike" spc="-1">
              <a:solidFill>
                <a:srgbClr val="000000"/>
              </a:solidFill>
              <a:latin typeface="Arial"/>
            </a:endParaRPr>
          </a:p>
          <a:p>
            <a:pPr marL="377825"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ZA" sz="35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how to adapt?</a:t>
            </a:r>
            <a:endParaRPr lang="en-GB" sz="35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2021-04-03-00:29:05">
            <a:hlinkClick r:id="" action="ppaction://media"/>
            <a:extLst>
              <a:ext uri="{FF2B5EF4-FFF2-40B4-BE49-F238E27FC236}">
                <a16:creationId xmlns:a16="http://schemas.microsoft.com/office/drawing/2014/main" id="{84AF0E66-746A-4DF6-8C4E-B42F84BC5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58" y="6383974"/>
            <a:ext cx="422706" cy="42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6C8D4"/>
      </a:dk2>
      <a:lt2>
        <a:srgbClr val="FFFFFF"/>
      </a:lt2>
      <a:accent1>
        <a:srgbClr val="B3003E"/>
      </a:accent1>
      <a:accent2>
        <a:srgbClr val="6BA4B8"/>
      </a:accent2>
      <a:accent3>
        <a:srgbClr val="6D75B5"/>
      </a:accent3>
      <a:accent4>
        <a:srgbClr val="9CC7D3"/>
      </a:accent4>
      <a:accent5>
        <a:srgbClr val="518773"/>
      </a:accent5>
      <a:accent6>
        <a:srgbClr val="B2B76C"/>
      </a:accent6>
      <a:hlink>
        <a:srgbClr val="B3003E"/>
      </a:hlink>
      <a:folHlink>
        <a:srgbClr val="51738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6C8D4"/>
      </a:dk2>
      <a:lt2>
        <a:srgbClr val="FFFFFF"/>
      </a:lt2>
      <a:accent1>
        <a:srgbClr val="B3003E"/>
      </a:accent1>
      <a:accent2>
        <a:srgbClr val="6BA4B8"/>
      </a:accent2>
      <a:accent3>
        <a:srgbClr val="6D75B5"/>
      </a:accent3>
      <a:accent4>
        <a:srgbClr val="9CC7D3"/>
      </a:accent4>
      <a:accent5>
        <a:srgbClr val="518773"/>
      </a:accent5>
      <a:accent6>
        <a:srgbClr val="B2B76C"/>
      </a:accent6>
      <a:hlink>
        <a:srgbClr val="B3003E"/>
      </a:hlink>
      <a:folHlink>
        <a:srgbClr val="51738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6C8D4"/>
      </a:dk2>
      <a:lt2>
        <a:srgbClr val="FFFFFF"/>
      </a:lt2>
      <a:accent1>
        <a:srgbClr val="B3003E"/>
      </a:accent1>
      <a:accent2>
        <a:srgbClr val="6BA4B8"/>
      </a:accent2>
      <a:accent3>
        <a:srgbClr val="6D75B5"/>
      </a:accent3>
      <a:accent4>
        <a:srgbClr val="9CC7D3"/>
      </a:accent4>
      <a:accent5>
        <a:srgbClr val="518773"/>
      </a:accent5>
      <a:accent6>
        <a:srgbClr val="B2B76C"/>
      </a:accent6>
      <a:hlink>
        <a:srgbClr val="B3003E"/>
      </a:hlink>
      <a:folHlink>
        <a:srgbClr val="51738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Microsoft Office PowerPoint</Application>
  <PresentationFormat>Custom</PresentationFormat>
  <Slides>25</Slides>
  <Notes>14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/>
  <cp:revision>145</cp:revision>
  <dcterms:modified xsi:type="dcterms:W3CDTF">2021-04-03T08:06:44Z</dcterms:modified>
  <dc:language>en-GB</dc:language>
</cp:coreProperties>
</file>